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12192000"/>
  <p:embeddedFontLst>
    <p:embeddedFont>
      <p:font typeface="Noto Sans SC" panose="020B0604020202020204" charset="-128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iSans" panose="020B0604020202020204" charset="-122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375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0-6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-10-1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10-4.sv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-10-8.svg"/><Relationship Id="rId4" Type="http://schemas.openxmlformats.org/officeDocument/2006/relationships/image" Target="../media/image-10-2.sv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12-6.svg"/><Relationship Id="rId5" Type="http://schemas.openxmlformats.org/officeDocument/2006/relationships/image" Target="../media/image22.png"/><Relationship Id="rId4" Type="http://schemas.openxmlformats.org/officeDocument/2006/relationships/image" Target="../media/image-12-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13-6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4-8.sv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14-6.svg"/><Relationship Id="rId5" Type="http://schemas.openxmlformats.org/officeDocument/2006/relationships/image" Target="../media/image25.png"/><Relationship Id="rId4" Type="http://schemas.openxmlformats.org/officeDocument/2006/relationships/image" Target="../media/image-14-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7-6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17-4.svg"/><Relationship Id="rId5" Type="http://schemas.openxmlformats.org/officeDocument/2006/relationships/image" Target="../media/image28.png"/><Relationship Id="rId4" Type="http://schemas.openxmlformats.org/officeDocument/2006/relationships/image" Target="../media/image-17-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-18-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-2-8.sv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-2-12.sv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-2-16.svg"/><Relationship Id="rId20" Type="http://schemas.openxmlformats.org/officeDocument/2006/relationships/image" Target="../media/image-2-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2-4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-2-10.svg"/><Relationship Id="rId4" Type="http://schemas.openxmlformats.org/officeDocument/2006/relationships/image" Target="../media/image-2-2.svg"/><Relationship Id="rId9" Type="http://schemas.openxmlformats.org/officeDocument/2006/relationships/image" Target="../media/image4.png"/><Relationship Id="rId14" Type="http://schemas.openxmlformats.org/officeDocument/2006/relationships/image" Target="../media/image-2-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-20-8.svg"/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-20-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-21-8.svg"/><Relationship Id="rId18" Type="http://schemas.openxmlformats.org/officeDocument/2006/relationships/image" Target="../media/image-21-18.sv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-21-16.svg"/><Relationship Id="rId20" Type="http://schemas.openxmlformats.org/officeDocument/2006/relationships/image" Target="../media/image-21-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21-4.svg"/><Relationship Id="rId5" Type="http://schemas.openxmlformats.org/officeDocument/2006/relationships/image" Target="../media/image32.png"/><Relationship Id="rId15" Type="http://schemas.openxmlformats.org/officeDocument/2006/relationships/image" Target="../media/image35.png"/><Relationship Id="rId19" Type="http://schemas.openxmlformats.org/officeDocument/2006/relationships/image" Target="../media/image37.png"/><Relationship Id="rId4" Type="http://schemas.openxmlformats.org/officeDocument/2006/relationships/image" Target="../media/image-21-2.svg"/><Relationship Id="rId9" Type="http://schemas.openxmlformats.org/officeDocument/2006/relationships/image" Target="../media/image34.png"/><Relationship Id="rId14" Type="http://schemas.openxmlformats.org/officeDocument/2006/relationships/image" Target="../media/image-21-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22-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6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4-4.svg"/><Relationship Id="rId5" Type="http://schemas.openxmlformats.org/officeDocument/2006/relationships/image" Target="../media/image4.pn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-5-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-6-6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6-4.svg"/><Relationship Id="rId5" Type="http://schemas.openxmlformats.org/officeDocument/2006/relationships/image" Target="../media/image11.png"/><Relationship Id="rId4" Type="http://schemas.openxmlformats.org/officeDocument/2006/relationships/image" Target="../media/image-6-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-8-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-9-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9-4.svg"/><Relationship Id="rId5" Type="http://schemas.openxmlformats.org/officeDocument/2006/relationships/image" Target="../media/image15.png"/><Relationship Id="rId4" Type="http://schemas.openxmlformats.org/officeDocument/2006/relationships/image" Target="../media/image-9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20100000">
            <a:off x="5164455" y="3388995"/>
            <a:ext cx="6988810" cy="2291080"/>
          </a:xfrm>
          <a:prstGeom prst="ellipse">
            <a:avLst/>
          </a:prstGeom>
          <a:solidFill>
            <a:srgbClr val="B2C3F7"/>
          </a:solidFill>
          <a:ln/>
        </p:spPr>
      </p:sp>
      <p:sp>
        <p:nvSpPr>
          <p:cNvPr id="7" name="Text 5"/>
          <p:cNvSpPr/>
          <p:nvPr/>
        </p:nvSpPr>
        <p:spPr>
          <a:xfrm rot="20100000">
            <a:off x="5164455" y="3388995"/>
            <a:ext cx="6988810" cy="2291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23620" y="1751965"/>
            <a:ext cx="2136775" cy="0"/>
          </a:xfrm>
          <a:prstGeom prst="line">
            <a:avLst/>
          </a:prstGeom>
          <a:noFill/>
          <a:ln w="63500">
            <a:solidFill>
              <a:srgbClr val="171717"/>
            </a:solidFill>
            <a:prstDash val="solid"/>
            <a:headEnd type="none"/>
            <a:tailEnd type="none"/>
          </a:ln>
        </p:spPr>
      </p:sp>
      <p:sp>
        <p:nvSpPr>
          <p:cNvPr id="9" name="Text 7"/>
          <p:cNvSpPr/>
          <p:nvPr/>
        </p:nvSpPr>
        <p:spPr>
          <a:xfrm>
            <a:off x="930275" y="5563870"/>
            <a:ext cx="2336165" cy="27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Rugogamu Noela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30275" y="5901055"/>
            <a:ext cx="2336165" cy="558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S23B38/016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B22775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814050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814050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068797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068797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323544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323544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57249" y="2285365"/>
            <a:ext cx="9956801" cy="2466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Brain Sparks</a:t>
            </a:r>
            <a:r>
              <a:rPr lang="en-US" sz="4400" b="1" dirty="0" smtClean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 A Personalized Educational Recommender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9210"/>
            <a:ext cx="12192000" cy="6887210"/>
          </a:xfrm>
          <a:prstGeom prst="roundRect">
            <a:avLst>
              <a:gd name="adj" fmla="val 0"/>
            </a:avLst>
          </a:prstGeom>
          <a:solidFill>
            <a:srgbClr val="DD514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29210"/>
            <a:ext cx="12192000" cy="6887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61010" y="219710"/>
            <a:ext cx="11377295" cy="681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9090" y="2232025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39090" y="2232025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6870" y="3529330"/>
            <a:ext cx="271970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Queries are processed through an NLP parser that tokenizes input, extracts topics, detects Uganda-specific context, and classifies user intent.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71805" y="2529205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Input Processing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102870" y="1229995"/>
            <a:ext cx="12368530" cy="559657"/>
          </a:xfrm>
          <a:custGeom>
            <a:avLst/>
            <a:gdLst/>
            <a:ahLst/>
            <a:cxnLst/>
            <a:rect l="l" t="t" r="r" b="b"/>
            <a:pathLst>
              <a:path w="12368530" h="559657">
                <a:moveTo>
                  <a:pt x="0" y="0"/>
                </a:moveTo>
                <a:cubicBezTo>
                  <a:pt x="308610" y="174694"/>
                  <a:pt x="1059815" y="555210"/>
                  <a:pt x="1821815" y="559657"/>
                </a:cubicBezTo>
                <a:cubicBezTo>
                  <a:pt x="2583815" y="564739"/>
                  <a:pt x="2939415" y="482156"/>
                  <a:pt x="3357880" y="341130"/>
                </a:cubicBezTo>
                <a:cubicBezTo>
                  <a:pt x="3776345" y="200740"/>
                  <a:pt x="4237990" y="26681"/>
                  <a:pt x="4765040" y="12070"/>
                </a:cubicBezTo>
                <a:cubicBezTo>
                  <a:pt x="5292090" y="-2541"/>
                  <a:pt x="5796280" y="203916"/>
                  <a:pt x="6198870" y="327155"/>
                </a:cubicBezTo>
                <a:cubicBezTo>
                  <a:pt x="6601460" y="450394"/>
                  <a:pt x="7230745" y="493591"/>
                  <a:pt x="7663815" y="515189"/>
                </a:cubicBezTo>
                <a:cubicBezTo>
                  <a:pt x="8096885" y="536788"/>
                  <a:pt x="8797290" y="356376"/>
                  <a:pt x="9136380" y="262359"/>
                </a:cubicBezTo>
                <a:cubicBezTo>
                  <a:pt x="9475470" y="168342"/>
                  <a:pt x="9982200" y="30492"/>
                  <a:pt x="10594340" y="24140"/>
                </a:cubicBezTo>
                <a:cubicBezTo>
                  <a:pt x="11206480" y="17787"/>
                  <a:pt x="12031980" y="208998"/>
                  <a:pt x="12368530" y="428160"/>
                </a:cubicBezTo>
              </a:path>
            </a:pathLst>
          </a:custGeom>
          <a:solidFill>
            <a:srgbClr val="000000">
              <a:alpha val="0"/>
            </a:srgbClr>
          </a:solidFill>
          <a:ln w="127000">
            <a:solidFill>
              <a:srgbClr val="ECE4C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-102870" y="1229995"/>
            <a:ext cx="12368530" cy="55965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661795" y="1896745"/>
            <a:ext cx="175895" cy="333375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661795" y="1896745"/>
            <a:ext cx="175895" cy="333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94905" y="1896745"/>
            <a:ext cx="175895" cy="333375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494905" y="1896745"/>
            <a:ext cx="175895" cy="333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417810" y="1493520"/>
            <a:ext cx="175895" cy="400050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17810" y="1493520"/>
            <a:ext cx="175895" cy="400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572000" y="1493520"/>
            <a:ext cx="175895" cy="400050"/>
          </a:xfrm>
          <a:prstGeom prst="rect">
            <a:avLst/>
          </a:prstGeom>
          <a:solidFill>
            <a:srgbClr val="FCF8E5"/>
          </a:solidFill>
          <a:ln w="38100">
            <a:solidFill>
              <a:srgbClr val="18171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572000" y="1493520"/>
            <a:ext cx="175895" cy="400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524000" y="153797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524000" y="153797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8-27-19:59:59-d2nf6fp8bjvh7rlj02u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53845" y="1582420"/>
            <a:ext cx="405130" cy="379095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7346950" y="153797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346950" y="153797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450080" y="107061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4450080" y="107061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273030" y="1070610"/>
            <a:ext cx="464185" cy="46736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10273030" y="1070610"/>
            <a:ext cx="464185" cy="467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-170815" y="105791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</p:txBody>
      </p:sp>
      <p:pic>
        <p:nvPicPr>
          <p:cNvPr id="29" name="Image 1" descr="https://kimi-img.moonshot.cn/pub/slides/slides_tmpl/image/25-08-27-19:59:59-d2nf6fp8bjvh7rlj02u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20280000">
            <a:off x="511175" y="-247650"/>
            <a:ext cx="1791335" cy="2087245"/>
          </a:xfrm>
          <a:prstGeom prst="rect">
            <a:avLst/>
          </a:prstGeom>
        </p:spPr>
      </p:pic>
      <p:pic>
        <p:nvPicPr>
          <p:cNvPr id="30" name="Image 2" descr="https://kimi-img.moonshot.cn/pub/slides/slides_tmpl/image/25-08-27-19:59:59-d2nf6fp8bjvh7rlj02v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79970" y="1600200"/>
            <a:ext cx="357505" cy="335280"/>
          </a:xfrm>
          <a:prstGeom prst="rect">
            <a:avLst/>
          </a:prstGeom>
        </p:spPr>
      </p:pic>
      <p:pic>
        <p:nvPicPr>
          <p:cNvPr id="31" name="Image 3" descr="https://kimi-img.moonshot.cn/pub/slides/slides_tmpl/image/25-08-27-19:59:59-d2nf6fp8bjvh7rlj02v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320020" y="1129030"/>
            <a:ext cx="357505" cy="335280"/>
          </a:xfrm>
          <a:prstGeom prst="rect">
            <a:avLst/>
          </a:prstGeom>
        </p:spPr>
      </p:pic>
      <p:pic>
        <p:nvPicPr>
          <p:cNvPr id="32" name="Image 4" descr="https://kimi-img.moonshot.cn/pub/slides/slides_tmpl/image/25-08-27-19:59:59-d2nf6fp8bjvh7rlj0300.sv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98975" y="1147445"/>
            <a:ext cx="351790" cy="335280"/>
          </a:xfrm>
          <a:prstGeom prst="rect">
            <a:avLst/>
          </a:prstGeom>
        </p:spPr>
      </p:pic>
      <p:sp>
        <p:nvSpPr>
          <p:cNvPr id="33" name="Shape 26"/>
          <p:cNvSpPr/>
          <p:nvPr/>
        </p:nvSpPr>
        <p:spPr>
          <a:xfrm>
            <a:off x="3239770" y="1892935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34" name="Text 27"/>
          <p:cNvSpPr/>
          <p:nvPr/>
        </p:nvSpPr>
        <p:spPr>
          <a:xfrm>
            <a:off x="3239770" y="1892935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3257550" y="3190240"/>
            <a:ext cx="271970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Neo4j knowledge graph connects topics, resources, and applications, enabling logical reasoning and multi-hop inference for personalized recommendations.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3372485" y="2190115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Knowledge Graph</a:t>
            </a:r>
            <a:endParaRPr lang="en-US" sz="1600" dirty="0"/>
          </a:p>
        </p:txBody>
      </p:sp>
      <p:sp>
        <p:nvSpPr>
          <p:cNvPr id="37" name="Shape 30"/>
          <p:cNvSpPr/>
          <p:nvPr/>
        </p:nvSpPr>
        <p:spPr>
          <a:xfrm>
            <a:off x="6174105" y="2230120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38" name="Text 31"/>
          <p:cNvSpPr/>
          <p:nvPr/>
        </p:nvSpPr>
        <p:spPr>
          <a:xfrm>
            <a:off x="6174105" y="2230120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Text 32"/>
          <p:cNvSpPr/>
          <p:nvPr/>
        </p:nvSpPr>
        <p:spPr>
          <a:xfrm>
            <a:off x="6191885" y="3527425"/>
            <a:ext cx="2719705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engine uses TF-IDF for similarity scoring and graph traversal to generate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step by step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learning paths tailored to user queries and feedback.</a:t>
            </a:r>
            <a:endParaRPr lang="en-US" sz="1600" dirty="0"/>
          </a:p>
        </p:txBody>
      </p:sp>
      <p:sp>
        <p:nvSpPr>
          <p:cNvPr id="40" name="Text 33"/>
          <p:cNvSpPr/>
          <p:nvPr/>
        </p:nvSpPr>
        <p:spPr>
          <a:xfrm>
            <a:off x="6306820" y="2527300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Recommendation Engine</a:t>
            </a:r>
            <a:endParaRPr lang="en-US" sz="1600" dirty="0"/>
          </a:p>
        </p:txBody>
      </p:sp>
      <p:sp>
        <p:nvSpPr>
          <p:cNvPr id="41" name="Shape 34"/>
          <p:cNvSpPr/>
          <p:nvPr/>
        </p:nvSpPr>
        <p:spPr>
          <a:xfrm>
            <a:off x="9083040" y="1908810"/>
            <a:ext cx="2795905" cy="4244975"/>
          </a:xfrm>
          <a:prstGeom prst="roundRect">
            <a:avLst>
              <a:gd name="adj" fmla="val 16667"/>
            </a:avLst>
          </a:prstGeom>
          <a:solidFill>
            <a:srgbClr val="C3D3F9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42" name="Text 35"/>
          <p:cNvSpPr/>
          <p:nvPr/>
        </p:nvSpPr>
        <p:spPr>
          <a:xfrm>
            <a:off x="9083040" y="1908810"/>
            <a:ext cx="2795905" cy="4244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Text 36"/>
          <p:cNvSpPr/>
          <p:nvPr/>
        </p:nvSpPr>
        <p:spPr>
          <a:xfrm>
            <a:off x="9100820" y="3206115"/>
            <a:ext cx="271970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Streamlit web application provides an interactive interface for users to input queries, view learning paths, and provide feedback, ensuring an engaging user experience.</a:t>
            </a:r>
            <a:endParaRPr lang="en-US" sz="1600" dirty="0"/>
          </a:p>
        </p:txBody>
      </p:sp>
      <p:sp>
        <p:nvSpPr>
          <p:cNvPr id="44" name="Text 37"/>
          <p:cNvSpPr/>
          <p:nvPr/>
        </p:nvSpPr>
        <p:spPr>
          <a:xfrm>
            <a:off x="9215755" y="2205990"/>
            <a:ext cx="2687320" cy="828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Interface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Modules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100" y="635"/>
            <a:ext cx="12258040" cy="6857365"/>
          </a:xfrm>
          <a:prstGeom prst="roundRect">
            <a:avLst>
              <a:gd name="adj" fmla="val 0"/>
            </a:avLst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8100" y="635"/>
            <a:ext cx="1225804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86995" y="-7620"/>
            <a:ext cx="7019925" cy="3394710"/>
          </a:xfrm>
          <a:custGeom>
            <a:avLst/>
            <a:gdLst/>
            <a:ahLst/>
            <a:cxnLst/>
            <a:rect l="l" t="t" r="r" b="b"/>
            <a:pathLst>
              <a:path w="7019925" h="3394710">
                <a:moveTo>
                  <a:pt x="0" y="3283408"/>
                </a:moveTo>
                <a:cubicBezTo>
                  <a:pt x="788582" y="3602474"/>
                  <a:pt x="2385626" y="3661835"/>
                  <a:pt x="3379637" y="3394710"/>
                </a:cubicBezTo>
                <a:cubicBezTo>
                  <a:pt x="4373647" y="3127585"/>
                  <a:pt x="4771252" y="2526555"/>
                  <a:pt x="4970054" y="1947784"/>
                </a:cubicBezTo>
                <a:cubicBezTo>
                  <a:pt x="5168856" y="1369014"/>
                  <a:pt x="4839728" y="723463"/>
                  <a:pt x="4360394" y="723463"/>
                </a:cubicBezTo>
                <a:cubicBezTo>
                  <a:pt x="3881060" y="723463"/>
                  <a:pt x="3525425" y="1202061"/>
                  <a:pt x="3445904" y="1613879"/>
                </a:cubicBezTo>
                <a:cubicBezTo>
                  <a:pt x="3366383" y="2025696"/>
                  <a:pt x="3498918" y="2615596"/>
                  <a:pt x="4068817" y="2615596"/>
                </a:cubicBezTo>
                <a:cubicBezTo>
                  <a:pt x="4638717" y="2615596"/>
                  <a:pt x="5588549" y="2363312"/>
                  <a:pt x="6165076" y="1851323"/>
                </a:cubicBezTo>
                <a:cubicBezTo>
                  <a:pt x="6741602" y="1339334"/>
                  <a:pt x="7017716" y="278255"/>
                  <a:pt x="7019925" y="0"/>
                </a:cubicBezTo>
              </a:path>
            </a:pathLst>
          </a:custGeom>
          <a:solidFill>
            <a:srgbClr val="000000">
              <a:alpha val="0"/>
            </a:srgbClr>
          </a:solidFill>
          <a:ln w="190500">
            <a:solidFill>
              <a:srgbClr val="ECE4C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86995" y="-7620"/>
            <a:ext cx="7019925" cy="33947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680200" y="2719070"/>
            <a:ext cx="4693285" cy="1017270"/>
          </a:xfrm>
          <a:prstGeom prst="roundRect">
            <a:avLst>
              <a:gd name="adj" fmla="val 16667"/>
            </a:avLst>
          </a:prstGeom>
          <a:solidFill>
            <a:srgbClr val="ECE4CD"/>
          </a:solidFill>
          <a:ln/>
        </p:spPr>
      </p:sp>
      <p:sp>
        <p:nvSpPr>
          <p:cNvPr id="7" name="Text 5"/>
          <p:cNvSpPr/>
          <p:nvPr/>
        </p:nvSpPr>
        <p:spPr>
          <a:xfrm>
            <a:off x="6680200" y="2719070"/>
            <a:ext cx="4693285" cy="1017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9125" y="664845"/>
            <a:ext cx="10545445" cy="98806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DD5142"/>
          </a:solidFill>
          <a:ln/>
        </p:spPr>
      </p:sp>
      <p:sp>
        <p:nvSpPr>
          <p:cNvPr id="9" name="Text 7"/>
          <p:cNvSpPr/>
          <p:nvPr/>
        </p:nvSpPr>
        <p:spPr>
          <a:xfrm>
            <a:off x="619125" y="664845"/>
            <a:ext cx="10545445" cy="988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80835" y="3949065"/>
            <a:ext cx="4695190" cy="1888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NLP engine tokenizes queries, removes stop words, and matches keywords to extract topics with over 98% accuracy. It also detects </a:t>
            </a:r>
            <a:r>
              <a:rPr lang="en-US" sz="1400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Uganda specific </a:t>
            </a: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context and classifies user intent, handling mixed queries effectively.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33565" y="2808605"/>
            <a:ext cx="4196715" cy="7416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NLP Capabilities</a:t>
            </a:r>
            <a:endParaRPr lang="en-US" sz="1600" dirty="0"/>
          </a:p>
        </p:txBody>
      </p:sp>
      <p:pic>
        <p:nvPicPr>
          <p:cNvPr id="12" name="Image 0" descr="https://kimi-img.moonshot.cn/pub/slides/slides_tmpl/image/25-08-27-19:59:58-d2nf6fh8bjvh7rlj023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9425" y="2133600"/>
            <a:ext cx="5892800" cy="511556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66445" y="803275"/>
            <a:ext cx="872426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CF8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Understand: NLP Engine</a:t>
            </a:r>
            <a:endParaRPr lang="en-US" sz="1600" dirty="0"/>
          </a:p>
        </p:txBody>
      </p:sp>
      <p:pic>
        <p:nvPicPr>
          <p:cNvPr id="15" name="Image 2" descr="https://kimi-img.moonshot.cn/pub/slides/slides_tmpl/image/25-08-27-19:59:58-d2nf6fh8bjvh7rlj024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925820" y="2105660"/>
            <a:ext cx="1352550" cy="1285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-29210"/>
            <a:ext cx="12192000" cy="6858000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-2921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-29210"/>
            <a:ext cx="12192000" cy="1356360"/>
          </a:xfrm>
          <a:prstGeom prst="roundRect">
            <a:avLst>
              <a:gd name="adj" fmla="val 0"/>
            </a:avLst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-29210"/>
            <a:ext cx="12192000" cy="1356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0" y="2739390"/>
            <a:ext cx="12205970" cy="4118610"/>
          </a:xfrm>
          <a:prstGeom prst="rect">
            <a:avLst/>
          </a:prstGeom>
          <a:solidFill>
            <a:srgbClr val="ECE4CD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2739390"/>
            <a:ext cx="12205970" cy="4118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86080" y="4395470"/>
            <a:ext cx="3593465" cy="1768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Neo4j knowledge graph consists of 335 nodes and 1028 edges, linking topics, resources, and applications. It enables logical connections between concepts, such as prerequisites and real-world applications.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198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Graph Structure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4825" y="353060"/>
            <a:ext cx="8263890" cy="681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Reason: Knowledge Graph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092440" y="4395470"/>
            <a:ext cx="3593465" cy="14927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knowledge graph incorporates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Uganda specific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applications, ensuring that recommendations are not only educational but also directly relevant to local challenges and industries.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30834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Local Relevance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239260" y="4395470"/>
            <a:ext cx="3593465" cy="14927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graph supports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 hop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inference, allowing the system to reason through complex relationships and generate comprehensive learning paths based on user queries.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45516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 Hop </a:t>
            </a: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Inference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7" y="2097805"/>
            <a:ext cx="2542554" cy="1186650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8-27-19:59:59-d2nf6fp8bjvh7rlj02m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027160" y="1559560"/>
            <a:ext cx="1451610" cy="1755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5557" y="0"/>
            <a:ext cx="12258040" cy="6857365"/>
          </a:xfrm>
          <a:prstGeom prst="roundRect">
            <a:avLst>
              <a:gd name="adj" fmla="val 0"/>
            </a:avLst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8100" y="635"/>
            <a:ext cx="1225804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7334885" y="2328876"/>
            <a:ext cx="2117090" cy="60426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3D3F9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925320" y="2254250"/>
            <a:ext cx="2117090" cy="60426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925320" y="-98425"/>
            <a:ext cx="2117090" cy="60426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3D3F9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925320" y="-98425"/>
            <a:ext cx="2117090" cy="60426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628640" y="4699635"/>
            <a:ext cx="467360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system learns from user interactions, adapting explanations and recommendations to better suit individual needs. This adaptive nature enhances user satisfaction and engagement.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50280" y="4331335"/>
            <a:ext cx="48793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Adaptive Learning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96570" y="2501900"/>
            <a:ext cx="467360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Users can rate learning paths and provide feedback, which is stored in a JSON file. The feedback manager adjusts resource rankings based on user ratings, improving recommendation accuracy over time.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92760" y="2028190"/>
            <a:ext cx="48793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Feedback Mechanism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95935" y="648335"/>
            <a:ext cx="926973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Learn: Feedback Loop</a:t>
            </a:r>
            <a:endParaRPr lang="en-US" sz="1600" dirty="0"/>
          </a:p>
        </p:txBody>
      </p:sp>
      <p:pic>
        <p:nvPicPr>
          <p:cNvPr id="14" name="Image 1" descr="https://kimi-img.moonshot.cn/pub/slides/slides_tmpl/image/25-08-27-19:59:58-d2nf6fh8bjvh7rlj026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83285" y="1293495"/>
            <a:ext cx="1844040" cy="267970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5639435" y="2621915"/>
            <a:ext cx="609600" cy="609600"/>
          </a:xfrm>
          <a:prstGeom prst="ellipse">
            <a:avLst/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639435" y="2621915"/>
            <a:ext cx="609600" cy="60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2" descr="https://kimi-img.moonshot.cn/pub/slides/slides_tmpl/image/25-08-27-19:59:58-d2nf6fh8bjvh7rlj027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28640" y="2633345"/>
            <a:ext cx="618490" cy="578485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11256010" y="5083960"/>
            <a:ext cx="609600" cy="609600"/>
          </a:xfrm>
          <a:prstGeom prst="ellipse">
            <a:avLst/>
          </a:prstGeom>
          <a:solidFill>
            <a:srgbClr val="FCF8E5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583555" y="4974590"/>
            <a:ext cx="609600" cy="60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0" name="Image 3" descr="https://kimi-img.moonshot.cn/pub/slides/slides_tmpl/image/25-08-27-19:59:59-d2nf6fp8bjvh7rlj028g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256010" y="5087633"/>
            <a:ext cx="561340" cy="5251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0325" y="-8255"/>
            <a:ext cx="12252325" cy="686879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60325" y="-8255"/>
            <a:ext cx="1225232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H="1">
            <a:off x="351790" y="3993515"/>
            <a:ext cx="4919345" cy="2499995"/>
          </a:xfrm>
          <a:custGeom>
            <a:avLst/>
            <a:gdLst/>
            <a:ahLst/>
            <a:cxnLst/>
            <a:rect l="l" t="t" r="r" b="b"/>
            <a:pathLst>
              <a:path w="4919345" h="2499995">
                <a:moveTo>
                  <a:pt x="39553" y="1650489"/>
                </a:moveTo>
                <a:cubicBezTo>
                  <a:pt x="63017" y="1467329"/>
                  <a:pt x="107933" y="1416755"/>
                  <a:pt x="122012" y="1119462"/>
                </a:cubicBezTo>
                <a:cubicBezTo>
                  <a:pt x="136090" y="822169"/>
                  <a:pt x="23464" y="591169"/>
                  <a:pt x="96537" y="371787"/>
                </a:cubicBezTo>
                <a:cubicBezTo>
                  <a:pt x="169609" y="152405"/>
                  <a:pt x="115308" y="80645"/>
                  <a:pt x="486705" y="21186"/>
                </a:cubicBezTo>
                <a:cubicBezTo>
                  <a:pt x="858103" y="-38272"/>
                  <a:pt x="1309948" y="44423"/>
                  <a:pt x="1953526" y="73811"/>
                </a:cubicBezTo>
                <a:cubicBezTo>
                  <a:pt x="2597103" y="103198"/>
                  <a:pt x="3126714" y="107299"/>
                  <a:pt x="3703922" y="168124"/>
                </a:cubicBezTo>
                <a:cubicBezTo>
                  <a:pt x="4280460" y="228950"/>
                  <a:pt x="4601579" y="101148"/>
                  <a:pt x="4837557" y="377255"/>
                </a:cubicBezTo>
                <a:cubicBezTo>
                  <a:pt x="5073535" y="653361"/>
                  <a:pt x="4867725" y="1161835"/>
                  <a:pt x="4883814" y="1548657"/>
                </a:cubicBezTo>
                <a:cubicBezTo>
                  <a:pt x="4899904" y="1934797"/>
                  <a:pt x="5035323" y="2120690"/>
                  <a:pt x="4919345" y="2311368"/>
                </a:cubicBezTo>
                <a:cubicBezTo>
                  <a:pt x="4803367" y="2502045"/>
                  <a:pt x="4838227" y="2476758"/>
                  <a:pt x="4303924" y="2499995"/>
                </a:cubicBezTo>
                <a:cubicBezTo>
                  <a:pt x="3769621" y="2523232"/>
                  <a:pt x="3028836" y="2428918"/>
                  <a:pt x="2245817" y="2426868"/>
                </a:cubicBezTo>
                <a:cubicBezTo>
                  <a:pt x="1462798" y="2424817"/>
                  <a:pt x="837321" y="2567655"/>
                  <a:pt x="388828" y="2489060"/>
                </a:cubicBezTo>
                <a:cubicBezTo>
                  <a:pt x="-59665" y="2410465"/>
                  <a:pt x="15419" y="2269678"/>
                  <a:pt x="3352" y="2092669"/>
                </a:cubicBezTo>
                <a:cubicBezTo>
                  <a:pt x="-8715" y="1915660"/>
                  <a:pt x="16089" y="1832965"/>
                  <a:pt x="39553" y="1650489"/>
                </a:cubicBezTo>
                <a:close/>
              </a:path>
            </a:pathLst>
          </a:custGeom>
          <a:solidFill>
            <a:srgbClr val="D0DCFA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51790" y="3993515"/>
            <a:ext cx="4919345" cy="2499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606415" y="4338320"/>
            <a:ext cx="6282690" cy="2108200"/>
          </a:xfrm>
          <a:custGeom>
            <a:avLst/>
            <a:gdLst/>
            <a:ahLst/>
            <a:cxnLst/>
            <a:rect l="l" t="t" r="r" b="b"/>
            <a:pathLst>
              <a:path w="6282690" h="2108200">
                <a:moveTo>
                  <a:pt x="0" y="1598664"/>
                </a:moveTo>
                <a:cubicBezTo>
                  <a:pt x="-3417" y="1425794"/>
                  <a:pt x="17084" y="1008993"/>
                  <a:pt x="34168" y="768588"/>
                </a:cubicBezTo>
                <a:cubicBezTo>
                  <a:pt x="43565" y="438473"/>
                  <a:pt x="-64920" y="305923"/>
                  <a:pt x="102505" y="155734"/>
                </a:cubicBezTo>
                <a:cubicBezTo>
                  <a:pt x="269929" y="5544"/>
                  <a:pt x="347662" y="47879"/>
                  <a:pt x="869582" y="18144"/>
                </a:cubicBezTo>
                <a:cubicBezTo>
                  <a:pt x="1391503" y="-11592"/>
                  <a:pt x="2144913" y="9072"/>
                  <a:pt x="2713815" y="7056"/>
                </a:cubicBezTo>
                <a:cubicBezTo>
                  <a:pt x="3282716" y="5040"/>
                  <a:pt x="3313468" y="-7560"/>
                  <a:pt x="3713236" y="7056"/>
                </a:cubicBezTo>
                <a:cubicBezTo>
                  <a:pt x="4113005" y="21672"/>
                  <a:pt x="4348766" y="53927"/>
                  <a:pt x="4713512" y="81143"/>
                </a:cubicBezTo>
                <a:cubicBezTo>
                  <a:pt x="5078259" y="108358"/>
                  <a:pt x="5255079" y="117934"/>
                  <a:pt x="5538676" y="144142"/>
                </a:cubicBezTo>
                <a:cubicBezTo>
                  <a:pt x="5822273" y="170349"/>
                  <a:pt x="5988843" y="83663"/>
                  <a:pt x="6130641" y="213189"/>
                </a:cubicBezTo>
                <a:cubicBezTo>
                  <a:pt x="6272440" y="342715"/>
                  <a:pt x="6225458" y="474257"/>
                  <a:pt x="6246813" y="791268"/>
                </a:cubicBezTo>
                <a:cubicBezTo>
                  <a:pt x="6268168" y="1108279"/>
                  <a:pt x="6410821" y="1440410"/>
                  <a:pt x="6282690" y="1679807"/>
                </a:cubicBezTo>
                <a:cubicBezTo>
                  <a:pt x="6154559" y="1919203"/>
                  <a:pt x="6066576" y="2062337"/>
                  <a:pt x="5189305" y="2108200"/>
                </a:cubicBezTo>
                <a:cubicBezTo>
                  <a:pt x="4312035" y="2154063"/>
                  <a:pt x="2934200" y="2037641"/>
                  <a:pt x="1849357" y="2028569"/>
                </a:cubicBezTo>
                <a:cubicBezTo>
                  <a:pt x="764515" y="2019497"/>
                  <a:pt x="867020" y="2092576"/>
                  <a:pt x="508253" y="2047721"/>
                </a:cubicBezTo>
                <a:cubicBezTo>
                  <a:pt x="149486" y="2002866"/>
                  <a:pt x="3417" y="1771533"/>
                  <a:pt x="0" y="1598664"/>
                </a:cubicBezTo>
                <a:close/>
              </a:path>
            </a:pathLst>
          </a:custGeom>
          <a:solidFill>
            <a:srgbClr val="D0DCFA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606415" y="4338320"/>
            <a:ext cx="6282690" cy="2108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180000">
            <a:off x="334645" y="1105535"/>
            <a:ext cx="4942840" cy="2760345"/>
          </a:xfrm>
          <a:custGeom>
            <a:avLst/>
            <a:gdLst/>
            <a:ahLst/>
            <a:cxnLst/>
            <a:rect l="l" t="t" r="r" b="b"/>
            <a:pathLst>
              <a:path w="4942840" h="2760345">
                <a:moveTo>
                  <a:pt x="91267" y="1357775"/>
                </a:moveTo>
                <a:cubicBezTo>
                  <a:pt x="72121" y="1268822"/>
                  <a:pt x="7025" y="1061264"/>
                  <a:pt x="3834" y="864049"/>
                </a:cubicBezTo>
                <a:cubicBezTo>
                  <a:pt x="643" y="666834"/>
                  <a:pt x="-19141" y="519268"/>
                  <a:pt x="76589" y="370322"/>
                </a:cubicBezTo>
                <a:cubicBezTo>
                  <a:pt x="172318" y="221377"/>
                  <a:pt x="163383" y="175866"/>
                  <a:pt x="482482" y="119321"/>
                </a:cubicBezTo>
                <a:cubicBezTo>
                  <a:pt x="801580" y="62777"/>
                  <a:pt x="1232363" y="111736"/>
                  <a:pt x="1672081" y="88291"/>
                </a:cubicBezTo>
                <a:cubicBezTo>
                  <a:pt x="2111799" y="64846"/>
                  <a:pt x="2359419" y="9681"/>
                  <a:pt x="2679794" y="2096"/>
                </a:cubicBezTo>
                <a:cubicBezTo>
                  <a:pt x="3000169" y="-5489"/>
                  <a:pt x="3068456" y="6923"/>
                  <a:pt x="3274593" y="48986"/>
                </a:cubicBezTo>
                <a:cubicBezTo>
                  <a:pt x="3480731" y="91049"/>
                  <a:pt x="3529872" y="168280"/>
                  <a:pt x="3709844" y="213791"/>
                </a:cubicBezTo>
                <a:cubicBezTo>
                  <a:pt x="3889815" y="259303"/>
                  <a:pt x="3943424" y="251028"/>
                  <a:pt x="4173813" y="275852"/>
                </a:cubicBezTo>
                <a:cubicBezTo>
                  <a:pt x="4404202" y="300676"/>
                  <a:pt x="4726491" y="82775"/>
                  <a:pt x="4863065" y="338602"/>
                </a:cubicBezTo>
                <a:cubicBezTo>
                  <a:pt x="4999640" y="594430"/>
                  <a:pt x="4840090" y="1191591"/>
                  <a:pt x="4856045" y="1553611"/>
                </a:cubicBezTo>
                <a:cubicBezTo>
                  <a:pt x="4872000" y="1915631"/>
                  <a:pt x="4938373" y="1948041"/>
                  <a:pt x="4942840" y="2148703"/>
                </a:cubicBezTo>
                <a:cubicBezTo>
                  <a:pt x="4947307" y="2349366"/>
                  <a:pt x="5025806" y="2462454"/>
                  <a:pt x="4877744" y="2556235"/>
                </a:cubicBezTo>
                <a:cubicBezTo>
                  <a:pt x="4729682" y="2650015"/>
                  <a:pt x="4812648" y="2584507"/>
                  <a:pt x="4203170" y="2618985"/>
                </a:cubicBezTo>
                <a:cubicBezTo>
                  <a:pt x="3593692" y="2653463"/>
                  <a:pt x="2616612" y="2700353"/>
                  <a:pt x="1831630" y="2728625"/>
                </a:cubicBezTo>
                <a:cubicBezTo>
                  <a:pt x="1046648" y="2756897"/>
                  <a:pt x="603101" y="2909290"/>
                  <a:pt x="279535" y="2760345"/>
                </a:cubicBezTo>
                <a:cubicBezTo>
                  <a:pt x="-44031" y="2611400"/>
                  <a:pt x="255284" y="2272824"/>
                  <a:pt x="214439" y="1984587"/>
                </a:cubicBezTo>
                <a:cubicBezTo>
                  <a:pt x="173595" y="1696350"/>
                  <a:pt x="97011" y="1440523"/>
                  <a:pt x="76589" y="1318470"/>
                </a:cubicBezTo>
              </a:path>
            </a:pathLst>
          </a:cu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 rot="180000">
            <a:off x="334645" y="1105535"/>
            <a:ext cx="4942840" cy="2760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688965" y="466725"/>
            <a:ext cx="5422265" cy="2342515"/>
          </a:xfrm>
          <a:custGeom>
            <a:avLst/>
            <a:gdLst/>
            <a:ahLst/>
            <a:cxnLst/>
            <a:rect l="l" t="t" r="r" b="b"/>
            <a:pathLst>
              <a:path w="5422265" h="2342515">
                <a:moveTo>
                  <a:pt x="164837" y="75068"/>
                </a:moveTo>
                <a:cubicBezTo>
                  <a:pt x="305816" y="-24381"/>
                  <a:pt x="477159" y="12191"/>
                  <a:pt x="707063" y="1925"/>
                </a:cubicBezTo>
                <a:cubicBezTo>
                  <a:pt x="936967" y="-8341"/>
                  <a:pt x="1011433" y="20531"/>
                  <a:pt x="1315080" y="23740"/>
                </a:cubicBezTo>
                <a:cubicBezTo>
                  <a:pt x="1618727" y="26948"/>
                  <a:pt x="1878996" y="1925"/>
                  <a:pt x="2226021" y="16682"/>
                </a:cubicBezTo>
                <a:cubicBezTo>
                  <a:pt x="2573045" y="31439"/>
                  <a:pt x="2837652" y="29514"/>
                  <a:pt x="3048036" y="96883"/>
                </a:cubicBezTo>
                <a:cubicBezTo>
                  <a:pt x="3258420" y="164252"/>
                  <a:pt x="3102259" y="283591"/>
                  <a:pt x="3277940" y="352243"/>
                </a:cubicBezTo>
                <a:cubicBezTo>
                  <a:pt x="3453621" y="420896"/>
                  <a:pt x="3672681" y="422179"/>
                  <a:pt x="3927166" y="439502"/>
                </a:cubicBezTo>
                <a:cubicBezTo>
                  <a:pt x="4181651" y="456826"/>
                  <a:pt x="4303110" y="401647"/>
                  <a:pt x="4551088" y="439502"/>
                </a:cubicBezTo>
                <a:cubicBezTo>
                  <a:pt x="4799066" y="477357"/>
                  <a:pt x="5006558" y="494039"/>
                  <a:pt x="5167780" y="629419"/>
                </a:cubicBezTo>
                <a:cubicBezTo>
                  <a:pt x="5329002" y="764798"/>
                  <a:pt x="5305867" y="900178"/>
                  <a:pt x="5356475" y="1117683"/>
                </a:cubicBezTo>
                <a:cubicBezTo>
                  <a:pt x="5407083" y="1335189"/>
                  <a:pt x="5463474" y="1495591"/>
                  <a:pt x="5422265" y="1715663"/>
                </a:cubicBezTo>
                <a:cubicBezTo>
                  <a:pt x="5381056" y="1935735"/>
                  <a:pt x="5386117" y="2093571"/>
                  <a:pt x="5151152" y="2218684"/>
                </a:cubicBezTo>
                <a:cubicBezTo>
                  <a:pt x="4916187" y="2343798"/>
                  <a:pt x="5133078" y="2321984"/>
                  <a:pt x="4247441" y="2342515"/>
                </a:cubicBezTo>
                <a:cubicBezTo>
                  <a:pt x="3361804" y="2363046"/>
                  <a:pt x="2030096" y="2384861"/>
                  <a:pt x="1192175" y="2342515"/>
                </a:cubicBezTo>
                <a:cubicBezTo>
                  <a:pt x="354255" y="2300169"/>
                  <a:pt x="177850" y="2286695"/>
                  <a:pt x="57837" y="2130784"/>
                </a:cubicBezTo>
                <a:cubicBezTo>
                  <a:pt x="-62175" y="1974873"/>
                  <a:pt x="110614" y="1765067"/>
                  <a:pt x="123628" y="1540504"/>
                </a:cubicBezTo>
                <a:cubicBezTo>
                  <a:pt x="136641" y="1315940"/>
                  <a:pt x="148209" y="1216491"/>
                  <a:pt x="123628" y="1007968"/>
                </a:cubicBezTo>
                <a:cubicBezTo>
                  <a:pt x="99047" y="799445"/>
                  <a:pt x="-7230" y="684597"/>
                  <a:pt x="723" y="497889"/>
                </a:cubicBezTo>
                <a:cubicBezTo>
                  <a:pt x="8676" y="311180"/>
                  <a:pt x="23858" y="174518"/>
                  <a:pt x="164837" y="75068"/>
                </a:cubicBezTo>
                <a:close/>
              </a:path>
            </a:pathLst>
          </a:cu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688965" y="466725"/>
            <a:ext cx="5422265" cy="2342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8495" y="2058670"/>
            <a:ext cx="427990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Streamlit web application provides a clean, intuitive interface with search bars, expandable learning paths, and interactive knowledge graph visualizations.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5480" y="1440230"/>
            <a:ext cx="259143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smtClean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Friendly </a:t>
            </a:r>
            <a:r>
              <a:rPr lang="en-US" sz="18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Interface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5000" y="4875530"/>
            <a:ext cx="427990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Users can easily submit feedback through the interface, helping the system learn and improve future recommendations.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37540" y="4460240"/>
            <a:ext cx="41275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Feedback Submission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83935" y="5067300"/>
            <a:ext cx="5594350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system supports offline use, allowing users to access learning paths and resources even without an active internet connection.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89015" y="4657090"/>
            <a:ext cx="49853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Offline Capabilities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89015" y="1259840"/>
            <a:ext cx="4279900" cy="8679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UI is designed to be </a:t>
            </a:r>
            <a:r>
              <a:rPr lang="en-US" sz="1400" dirty="0" smtClean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mobile friendly </a:t>
            </a:r>
            <a:r>
              <a:rPr lang="en-US" sz="14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and </a:t>
            </a:r>
            <a:r>
              <a:rPr lang="en-US" sz="1400" dirty="0" smtClean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low bandwidth </a:t>
            </a:r>
            <a:r>
              <a:rPr lang="en-US" sz="14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optimized, ensuring accessibility for users with limited internet connectivity.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102985" y="641985"/>
            <a:ext cx="259143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Accessibility</a:t>
            </a: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>
            <a:off x="5709920" y="2915920"/>
            <a:ext cx="2409825" cy="12801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D5142">
                  <a:alpha val="0"/>
                </a:srgbClr>
              </a:gs>
              <a:gs pos="10000">
                <a:srgbClr val="DD5142">
                  <a:alpha val="0"/>
                </a:srgbClr>
              </a:gs>
              <a:gs pos="100000">
                <a:srgbClr val="DD5142"/>
              </a:gs>
            </a:gsLst>
            <a:lin ang="10980000" scaled="1"/>
          </a:gradFill>
          <a:ln/>
        </p:spPr>
      </p:sp>
      <p:sp>
        <p:nvSpPr>
          <p:cNvPr id="24" name="Text 19"/>
          <p:cNvSpPr/>
          <p:nvPr/>
        </p:nvSpPr>
        <p:spPr>
          <a:xfrm>
            <a:off x="5709920" y="2915920"/>
            <a:ext cx="2409825" cy="1280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6071870" y="2923540"/>
            <a:ext cx="48634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Interact: Streamlit UI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Evidence &amp; Evaluation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ECE4CD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28040" y="878205"/>
            <a:ext cx="10699115" cy="5633720"/>
          </a:xfrm>
          <a:prstGeom prst="roundRect">
            <a:avLst>
              <a:gd name="adj" fmla="val 7883"/>
            </a:avLst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28040" y="878205"/>
            <a:ext cx="10699115" cy="563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6090" y="534035"/>
            <a:ext cx="11297920" cy="770890"/>
          </a:xfrm>
          <a:prstGeom prst="roundRect">
            <a:avLst>
              <a:gd name="adj" fmla="val 16667"/>
            </a:avLst>
          </a:prstGeom>
          <a:solidFill>
            <a:srgbClr val="D1474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66090" y="534035"/>
            <a:ext cx="11297920" cy="7708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11040" y="340487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511040" y="340487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63670" y="505079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963670" y="505079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63670" y="180340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963670" y="180340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8400" y="605860"/>
            <a:ext cx="10969200" cy="705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Results Snapshot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57445" y="1909445"/>
            <a:ext cx="6151245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system achieved precision@3 of 85%, precision@5 of 78%, topic accuracy of 95%, and Uganda relevance detection of 90%. These results demonstrate its effectiveness in providing relevant, localized recommendations.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957445" y="149225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Metrics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50205" y="3503930"/>
            <a:ext cx="5605780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sample learning path for quantum computing includes a beginner article on qubits, an intermediate video on algorithms, and an advanced quiz on optimizing power grids in Uganda.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461000" y="308737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Sample Path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957445" y="5186680"/>
            <a:ext cx="6151245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Brain Sparks outperforms baseline keyword search by 40% in BLEU scores and human judgment, highlighting its superior ability to provide contextually relevant and connected responses.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957445" y="477012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Comparison</a:t>
            </a:r>
            <a:endParaRPr lang="en-US" sz="1600" dirty="0"/>
          </a:p>
        </p:txBody>
      </p:sp>
      <p:pic>
        <p:nvPicPr>
          <p:cNvPr id="21" name="Image 0" descr="https://kimi-img.moonshot.cn/pub/slides/slides_tmpl/image/25-08-27-19:59:59-d2nf6fp8bjvh7rlj02f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090712" y="1911941"/>
            <a:ext cx="471079" cy="471079"/>
          </a:xfrm>
          <a:prstGeom prst="rect">
            <a:avLst/>
          </a:prstGeom>
        </p:spPr>
      </p:pic>
      <p:pic>
        <p:nvPicPr>
          <p:cNvPr id="22" name="Image 1" descr="https://kimi-img.moonshot.cn/pub/slides/slides_tmpl/image/25-08-27-19:59:59-d2nf6fp8bjvh7rlj02g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5595" y="3528348"/>
            <a:ext cx="451905" cy="448254"/>
          </a:xfrm>
          <a:prstGeom prst="rect">
            <a:avLst/>
          </a:prstGeom>
        </p:spPr>
      </p:pic>
      <p:pic>
        <p:nvPicPr>
          <p:cNvPr id="23" name="Image 2" descr="https://kimi-img.moonshot.cn/pub/slides/slides_tmpl/image/25-08-27-19:59:59-d2nf6fp8bjvh7rlj02h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109660" y="5186382"/>
            <a:ext cx="451905" cy="451905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410845" y="2082165"/>
            <a:ext cx="3714750" cy="3714750"/>
          </a:xfrm>
          <a:prstGeom prst="ellipse">
            <a:avLst/>
          </a:prstGeom>
          <a:solidFill>
            <a:srgbClr val="DD5142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410845" y="2082165"/>
            <a:ext cx="3714750" cy="3714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8100" y="635"/>
            <a:ext cx="12258040" cy="6857365"/>
          </a:xfrm>
          <a:prstGeom prst="roundRect">
            <a:avLst>
              <a:gd name="adj" fmla="val 0"/>
            </a:avLst>
          </a:prstGeom>
          <a:solidFill>
            <a:srgbClr val="DD5142"/>
          </a:solidFill>
          <a:ln/>
        </p:spPr>
      </p:sp>
      <p:sp>
        <p:nvSpPr>
          <p:cNvPr id="3" name="Text 1"/>
          <p:cNvSpPr/>
          <p:nvPr/>
        </p:nvSpPr>
        <p:spPr>
          <a:xfrm>
            <a:off x="-38100" y="635"/>
            <a:ext cx="1225804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0280000">
            <a:off x="2751455" y="-132715"/>
            <a:ext cx="8958580" cy="7650480"/>
          </a:xfrm>
          <a:custGeom>
            <a:avLst/>
            <a:gdLst/>
            <a:ahLst/>
            <a:cxnLst/>
            <a:rect l="l" t="t" r="r" b="b"/>
            <a:pathLst>
              <a:path w="8958580" h="7650480">
                <a:moveTo>
                  <a:pt x="6566459" y="0"/>
                </a:moveTo>
                <a:cubicBezTo>
                  <a:pt x="7887648" y="0"/>
                  <a:pt x="8958580" y="1712794"/>
                  <a:pt x="8958580" y="3825240"/>
                </a:cubicBezTo>
                <a:cubicBezTo>
                  <a:pt x="8958580" y="5937686"/>
                  <a:pt x="7887648" y="7650480"/>
                  <a:pt x="6566459" y="7650480"/>
                </a:cubicBezTo>
                <a:cubicBezTo>
                  <a:pt x="5843967" y="7650480"/>
                  <a:pt x="5196179" y="7138243"/>
                  <a:pt x="4757561" y="6328801"/>
                </a:cubicBezTo>
                <a:lnTo>
                  <a:pt x="4747957" y="6310125"/>
                </a:lnTo>
                <a:lnTo>
                  <a:pt x="4735684" y="6317595"/>
                </a:lnTo>
                <a:cubicBezTo>
                  <a:pt x="4496098" y="6468599"/>
                  <a:pt x="4234102" y="6551837"/>
                  <a:pt x="3959299" y="6551837"/>
                </a:cubicBezTo>
                <a:cubicBezTo>
                  <a:pt x="3276293" y="6551837"/>
                  <a:pt x="2671193" y="6037999"/>
                  <a:pt x="2297674" y="5246699"/>
                </a:cubicBezTo>
                <a:lnTo>
                  <a:pt x="2284334" y="5218419"/>
                </a:lnTo>
                <a:lnTo>
                  <a:pt x="2277397" y="5222154"/>
                </a:lnTo>
                <a:cubicBezTo>
                  <a:pt x="2099709" y="5314997"/>
                  <a:pt x="1908681" y="5365687"/>
                  <a:pt x="1709649" y="5365687"/>
                </a:cubicBezTo>
                <a:cubicBezTo>
                  <a:pt x="765180" y="5365687"/>
                  <a:pt x="0" y="4231828"/>
                  <a:pt x="0" y="2832780"/>
                </a:cubicBezTo>
                <a:cubicBezTo>
                  <a:pt x="0" y="1434265"/>
                  <a:pt x="765180" y="300406"/>
                  <a:pt x="1709649" y="300406"/>
                </a:cubicBezTo>
                <a:cubicBezTo>
                  <a:pt x="2092772" y="300406"/>
                  <a:pt x="2447081" y="487159"/>
                  <a:pt x="2732023" y="803573"/>
                </a:cubicBezTo>
                <a:lnTo>
                  <a:pt x="2744829" y="817446"/>
                </a:lnTo>
                <a:lnTo>
                  <a:pt x="2749098" y="812643"/>
                </a:lnTo>
                <a:cubicBezTo>
                  <a:pt x="3088466" y="430066"/>
                  <a:pt x="3506807" y="204361"/>
                  <a:pt x="3959299" y="204361"/>
                </a:cubicBezTo>
                <a:cubicBezTo>
                  <a:pt x="4384576" y="204361"/>
                  <a:pt x="4779973" y="404454"/>
                  <a:pt x="5108135" y="746479"/>
                </a:cubicBezTo>
                <a:lnTo>
                  <a:pt x="5128412" y="768356"/>
                </a:lnTo>
                <a:lnTo>
                  <a:pt x="5135349" y="759819"/>
                </a:lnTo>
                <a:cubicBezTo>
                  <a:pt x="5534480" y="282798"/>
                  <a:pt x="6029660" y="0"/>
                  <a:pt x="6566459" y="0"/>
                </a:cubicBezTo>
                <a:close/>
              </a:path>
            </a:pathLst>
          </a:custGeom>
          <a:solidFill>
            <a:srgbClr val="B2C3F7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0280000">
            <a:off x="2751455" y="-132715"/>
            <a:ext cx="8958580" cy="7650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29605" y="3471545"/>
            <a:ext cx="4874260" cy="1904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Brain Sparks vs. Google Search vs. Generic Chatbot: Brain Sparks excels in local context, prerequisite reasoning, feedback adaptation, and offline use, significantly enhancing user satisfaction and learning outcomes.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29605" y="2872423"/>
            <a:ext cx="507619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Comparison with Baselines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29605" y="1462405"/>
            <a:ext cx="500126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Comparison Table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8-27-19:59:58-d2nf6fh8bjvh7rlj01t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146685" y="1082040"/>
            <a:ext cx="4874260" cy="61328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Wrap Up </a:t>
            </a: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&amp; Roadmap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8371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8371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9:58-d2nf6fh8bjvh7rlj01o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47190" y="1471930"/>
            <a:ext cx="8831580" cy="46704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DD514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8" name="Text 5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0" name="Text 7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2" name="Text 9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4" name="Text 11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749675" y="2679065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Framing the Challenge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749675" y="3526790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Goals &amp; Blueprint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749675" y="4374515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Modules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279005" y="3140710"/>
            <a:ext cx="2519045" cy="386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Evidence &amp; Evaluation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279005" y="3988435"/>
            <a:ext cx="2519045" cy="386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Wrap Up </a:t>
            </a: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&amp; Roadmap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 flipH="1">
            <a:off x="11866245" y="71564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1" name="Text 18"/>
          <p:cNvSpPr/>
          <p:nvPr/>
        </p:nvSpPr>
        <p:spPr>
          <a:xfrm>
            <a:off x="11866245" y="71564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flipH="1">
            <a:off x="11866245" y="1321861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3" name="Text 20"/>
          <p:cNvSpPr/>
          <p:nvPr/>
        </p:nvSpPr>
        <p:spPr>
          <a:xfrm>
            <a:off x="11866245" y="1321861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flipH="1">
            <a:off x="11866245" y="192807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5" name="Text 22"/>
          <p:cNvSpPr/>
          <p:nvPr/>
        </p:nvSpPr>
        <p:spPr>
          <a:xfrm>
            <a:off x="11866245" y="192807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 flipH="1">
            <a:off x="11866245" y="253362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7" name="Text 24"/>
          <p:cNvSpPr/>
          <p:nvPr/>
        </p:nvSpPr>
        <p:spPr>
          <a:xfrm>
            <a:off x="11866245" y="253362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 flipH="1">
            <a:off x="11866245" y="313983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9" name="Text 26"/>
          <p:cNvSpPr/>
          <p:nvPr/>
        </p:nvSpPr>
        <p:spPr>
          <a:xfrm>
            <a:off x="11866245" y="313983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 flipH="1">
            <a:off x="11866245" y="379098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1" name="Text 28"/>
          <p:cNvSpPr/>
          <p:nvPr/>
        </p:nvSpPr>
        <p:spPr>
          <a:xfrm>
            <a:off x="11866245" y="379098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 flipH="1">
            <a:off x="11866245" y="4397199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3" name="Text 30"/>
          <p:cNvSpPr/>
          <p:nvPr/>
        </p:nvSpPr>
        <p:spPr>
          <a:xfrm>
            <a:off x="11866245" y="4397199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 flipH="1">
            <a:off x="11866245" y="500341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5" name="Text 32"/>
          <p:cNvSpPr/>
          <p:nvPr/>
        </p:nvSpPr>
        <p:spPr>
          <a:xfrm>
            <a:off x="11866245" y="500341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 flipH="1">
            <a:off x="11866245" y="560896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7" name="Text 34"/>
          <p:cNvSpPr/>
          <p:nvPr/>
        </p:nvSpPr>
        <p:spPr>
          <a:xfrm>
            <a:off x="11866245" y="560896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 flipH="1">
            <a:off x="174625" y="71882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9" name="Text 36"/>
          <p:cNvSpPr/>
          <p:nvPr/>
        </p:nvSpPr>
        <p:spPr>
          <a:xfrm>
            <a:off x="174625" y="71882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 flipH="1">
            <a:off x="174625" y="1325036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1" name="Text 38"/>
          <p:cNvSpPr/>
          <p:nvPr/>
        </p:nvSpPr>
        <p:spPr>
          <a:xfrm>
            <a:off x="174625" y="1325036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 flipH="1">
            <a:off x="174625" y="193125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3" name="Text 40"/>
          <p:cNvSpPr/>
          <p:nvPr/>
        </p:nvSpPr>
        <p:spPr>
          <a:xfrm>
            <a:off x="174625" y="193125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 flipH="1">
            <a:off x="174625" y="253679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5" name="Text 42"/>
          <p:cNvSpPr/>
          <p:nvPr/>
        </p:nvSpPr>
        <p:spPr>
          <a:xfrm>
            <a:off x="174625" y="253679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 flipH="1">
            <a:off x="174625" y="314301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7" name="Text 44"/>
          <p:cNvSpPr/>
          <p:nvPr/>
        </p:nvSpPr>
        <p:spPr>
          <a:xfrm>
            <a:off x="174625" y="314301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 flipH="1">
            <a:off x="174625" y="379415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9" name="Text 46"/>
          <p:cNvSpPr/>
          <p:nvPr/>
        </p:nvSpPr>
        <p:spPr>
          <a:xfrm>
            <a:off x="174625" y="379415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 flipH="1">
            <a:off x="174625" y="4400374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1" name="Text 48"/>
          <p:cNvSpPr/>
          <p:nvPr/>
        </p:nvSpPr>
        <p:spPr>
          <a:xfrm>
            <a:off x="174625" y="4400374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 flipH="1">
            <a:off x="174625" y="500659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3" name="Text 50"/>
          <p:cNvSpPr/>
          <p:nvPr/>
        </p:nvSpPr>
        <p:spPr>
          <a:xfrm>
            <a:off x="174625" y="500659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 flipH="1">
            <a:off x="174625" y="561213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5" name="Text 52"/>
          <p:cNvSpPr/>
          <p:nvPr/>
        </p:nvSpPr>
        <p:spPr>
          <a:xfrm>
            <a:off x="174625" y="561213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6" name="Image 1" descr="https://kimi-img.moonshot.cn/pub/slides/slides_tmpl/image/25-08-27-19:59:58-d2nf6fh8bjvh7rlj01n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1670" y="4430395"/>
            <a:ext cx="1343025" cy="1371600"/>
          </a:xfrm>
          <a:prstGeom prst="rect">
            <a:avLst/>
          </a:prstGeom>
        </p:spPr>
      </p:pic>
      <p:pic>
        <p:nvPicPr>
          <p:cNvPr id="58" name="Image 3" descr="https://kimi-img.moonshot.cn/pub/slides/slides_tmpl/image/25-08-27-19:59:58-d2nf6fh8bjvh7rlj01p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29560" y="2618105"/>
            <a:ext cx="793750" cy="742315"/>
          </a:xfrm>
          <a:prstGeom prst="rect">
            <a:avLst/>
          </a:prstGeom>
        </p:spPr>
      </p:pic>
      <p:pic>
        <p:nvPicPr>
          <p:cNvPr id="59" name="Image 4" descr="https://kimi-img.moonshot.cn/pub/slides/slides_tmpl/image/25-08-27-19:59:58-d2nf6fh8bjvh7rlj01p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829560" y="3498850"/>
            <a:ext cx="793750" cy="742315"/>
          </a:xfrm>
          <a:prstGeom prst="rect">
            <a:avLst/>
          </a:prstGeom>
        </p:spPr>
      </p:pic>
      <p:pic>
        <p:nvPicPr>
          <p:cNvPr id="60" name="Image 5" descr="https://kimi-img.moonshot.cn/pub/slides/slides_tmpl/image/25-08-27-19:59:58-d2nf6fh8bjvh7rlj01q0.sv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829560" y="4341495"/>
            <a:ext cx="793750" cy="742315"/>
          </a:xfrm>
          <a:prstGeom prst="rect">
            <a:avLst/>
          </a:prstGeom>
        </p:spPr>
      </p:pic>
      <p:pic>
        <p:nvPicPr>
          <p:cNvPr id="61" name="Image 6" descr="https://kimi-img.moonshot.cn/pub/slides/slides_tmpl/image/25-08-27-19:59:58-d2nf6fh8bjvh7rlj01qg.sv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343015" y="3079750"/>
            <a:ext cx="793750" cy="742315"/>
          </a:xfrm>
          <a:prstGeom prst="rect">
            <a:avLst/>
          </a:prstGeom>
        </p:spPr>
      </p:pic>
      <p:pic>
        <p:nvPicPr>
          <p:cNvPr id="62" name="Image 7" descr="https://kimi-img.moonshot.cn/pub/slides/slides_tmpl/image/25-08-27-19:59:58-d2nf6fh8bjvh7rlj01r0.sv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343015" y="3918585"/>
            <a:ext cx="793750" cy="742315"/>
          </a:xfrm>
          <a:prstGeom prst="rect">
            <a:avLst/>
          </a:prstGeom>
        </p:spPr>
      </p:pic>
      <p:pic>
        <p:nvPicPr>
          <p:cNvPr id="64" name="Image 9" descr="https://kimi-img.moonshot.cn/pub/slides/slides_tmpl/image/25-08-27-19:59:58-d2nf6fh8bjvh7rlj01o0.sv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366135" y="875665"/>
            <a:ext cx="5460365" cy="10553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21920" y="2267585"/>
            <a:ext cx="4401185" cy="45923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2C3F7"/>
          </a:solidFill>
          <a:ln/>
        </p:spPr>
      </p:sp>
      <p:sp>
        <p:nvSpPr>
          <p:cNvPr id="5" name="Text 3"/>
          <p:cNvSpPr/>
          <p:nvPr/>
        </p:nvSpPr>
        <p:spPr>
          <a:xfrm>
            <a:off x="-121920" y="2267585"/>
            <a:ext cx="4401185" cy="45923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698615" y="0"/>
            <a:ext cx="5128895" cy="685990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2C3F7"/>
          </a:solidFill>
          <a:ln/>
        </p:spPr>
      </p:sp>
      <p:sp>
        <p:nvSpPr>
          <p:cNvPr id="7" name="Text 5"/>
          <p:cNvSpPr/>
          <p:nvPr/>
        </p:nvSpPr>
        <p:spPr>
          <a:xfrm>
            <a:off x="6698615" y="0"/>
            <a:ext cx="5128895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94005" y="4224655"/>
            <a:ext cx="3592830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Brain Sparks successfully demonstrates how cognitive computing can transform education by providing localized, adaptive learning paths. It meets SDG 4 and 9, making advanced technology education accessible to all Ugandans.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94005" y="3426460"/>
            <a:ext cx="375221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Achievements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82865" y="2155825"/>
            <a:ext cx="3197860" cy="16435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system is ready for integration into national e-learning platforms, empowering students, professionals, and innovators across Uganda with practical, </a:t>
            </a:r>
            <a:r>
              <a:rPr lang="en-US" sz="1400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context aware </a:t>
            </a: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learning experiences.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62545" y="1357630"/>
            <a:ext cx="333819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Future Potential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99440" y="597535"/>
            <a:ext cx="533527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Conclusion</a:t>
            </a:r>
            <a:endParaRPr lang="en-US" sz="1600" dirty="0"/>
          </a:p>
        </p:txBody>
      </p:sp>
      <p:pic>
        <p:nvPicPr>
          <p:cNvPr id="13" name="Image 0" descr="https://kimi-img.moonshot.cn/pub/slides/slides_tmpl/image/25-08-27-19:59:58-d2nf6fh8bjvh7rlj025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3886835" y="687070"/>
            <a:ext cx="4273550" cy="6303010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08-27-19:59:58-d2nf6fh8bjvh7rlj026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13410" y="1796415"/>
            <a:ext cx="1699260" cy="247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0"/>
            <a:ext cx="12180570" cy="6858635"/>
          </a:xfrm>
          <a:prstGeom prst="roundRect">
            <a:avLst>
              <a:gd name="adj" fmla="val 0"/>
            </a:avLst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0"/>
            <a:ext cx="12180570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9:59-d2nf6fp8bjvh7rlj02q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80000">
            <a:off x="-2727325" y="-602615"/>
            <a:ext cx="16677640" cy="30226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19:59:59-d2nf6fp8bjvh7rlj02r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70" y="956310"/>
            <a:ext cx="4567555" cy="2903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19:59:59-d2nf6fp8bjvh7rlj02rg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159250" y="1831340"/>
            <a:ext cx="3786505" cy="528510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74015" y="4789170"/>
            <a:ext cx="3954780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Add support for local languages like Luganda using multilingual models to make the system accessible to a broader audience in Uganda.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7790815" y="4789170"/>
            <a:ext cx="4006850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Conduct extensive user testing and pilot programs in partnership with educational institutions to refine the system and validate its educational impact.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378460" y="1569720"/>
            <a:ext cx="3954780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 the dataset via web crawling and open-data APIs to enhance the system's breadth and depth of knowledge, covering more niche queries and applications.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795260" y="1569720"/>
            <a:ext cx="4006850" cy="11264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Develop a mobile version of the application, optimized for offline use and </a:t>
            </a:r>
            <a:r>
              <a:rPr lang="en-US" sz="1400" dirty="0" smtClean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low bandwidth </a:t>
            </a: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environments, ensuring accessibility for users with limited internet connectivity.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78485" y="424180"/>
            <a:ext cx="11101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Future Work</a:t>
            </a:r>
            <a:endParaRPr lang="en-US" sz="1600" dirty="0"/>
          </a:p>
        </p:txBody>
      </p:sp>
      <p:sp>
        <p:nvSpPr>
          <p:cNvPr id="15" name="Shape 7"/>
          <p:cNvSpPr/>
          <p:nvPr/>
        </p:nvSpPr>
        <p:spPr>
          <a:xfrm>
            <a:off x="449580" y="3243580"/>
            <a:ext cx="3769995" cy="615950"/>
          </a:xfrm>
          <a:prstGeom prst="roundRect">
            <a:avLst>
              <a:gd name="adj" fmla="val 16667"/>
            </a:avLst>
          </a:prstGeom>
          <a:solidFill>
            <a:srgbClr val="DD5142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6" name="Text 8"/>
          <p:cNvSpPr/>
          <p:nvPr/>
        </p:nvSpPr>
        <p:spPr>
          <a:xfrm>
            <a:off x="449580" y="3243580"/>
            <a:ext cx="3769995" cy="6159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449580" y="4084955"/>
            <a:ext cx="3769995" cy="615950"/>
          </a:xfrm>
          <a:prstGeom prst="roundRect">
            <a:avLst>
              <a:gd name="adj" fmla="val 16667"/>
            </a:avLst>
          </a:prstGeom>
          <a:solidFill>
            <a:srgbClr val="DD5142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8" name="Text 10"/>
          <p:cNvSpPr/>
          <p:nvPr/>
        </p:nvSpPr>
        <p:spPr>
          <a:xfrm>
            <a:off x="449580" y="4084955"/>
            <a:ext cx="3769995" cy="6159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1"/>
          <p:cNvSpPr/>
          <p:nvPr/>
        </p:nvSpPr>
        <p:spPr>
          <a:xfrm>
            <a:off x="7902575" y="3243580"/>
            <a:ext cx="3763645" cy="615950"/>
          </a:xfrm>
          <a:prstGeom prst="roundRect">
            <a:avLst>
              <a:gd name="adj" fmla="val 16667"/>
            </a:avLst>
          </a:prstGeom>
          <a:solidFill>
            <a:srgbClr val="DD5142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20" name="Text 12"/>
          <p:cNvSpPr/>
          <p:nvPr/>
        </p:nvSpPr>
        <p:spPr>
          <a:xfrm>
            <a:off x="7902575" y="3243580"/>
            <a:ext cx="3763645" cy="6159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>
            <a:off x="7902575" y="4084955"/>
            <a:ext cx="3763645" cy="615950"/>
          </a:xfrm>
          <a:prstGeom prst="roundRect">
            <a:avLst>
              <a:gd name="adj" fmla="val 16667"/>
            </a:avLst>
          </a:prstGeom>
          <a:solidFill>
            <a:srgbClr val="DD5142"/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22" name="Text 14"/>
          <p:cNvSpPr/>
          <p:nvPr/>
        </p:nvSpPr>
        <p:spPr>
          <a:xfrm>
            <a:off x="7902575" y="4084955"/>
            <a:ext cx="3763645" cy="6159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1000760" y="4081145"/>
            <a:ext cx="27330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CF8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Multilingual Support</a:t>
            </a: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8413115" y="4081145"/>
            <a:ext cx="270065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CF8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Nationwide Pilot</a:t>
            </a:r>
            <a:endParaRPr lang="en-US" sz="1600" dirty="0"/>
          </a:p>
        </p:txBody>
      </p:sp>
      <p:sp>
        <p:nvSpPr>
          <p:cNvPr id="25" name="Text 17"/>
          <p:cNvSpPr/>
          <p:nvPr/>
        </p:nvSpPr>
        <p:spPr>
          <a:xfrm>
            <a:off x="994410" y="3240405"/>
            <a:ext cx="273304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CF8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 Expansion</a:t>
            </a:r>
            <a:endParaRPr lang="en-US" sz="1600" dirty="0"/>
          </a:p>
        </p:txBody>
      </p:sp>
      <p:sp>
        <p:nvSpPr>
          <p:cNvPr id="26" name="Text 18"/>
          <p:cNvSpPr/>
          <p:nvPr/>
        </p:nvSpPr>
        <p:spPr>
          <a:xfrm>
            <a:off x="8406765" y="3240405"/>
            <a:ext cx="270065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CF8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Mobile Optimization</a:t>
            </a: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>
            <a:off x="3973195" y="3181350"/>
            <a:ext cx="772795" cy="749300"/>
          </a:xfrm>
          <a:prstGeom prst="roundRect">
            <a:avLst>
              <a:gd name="adj" fmla="val 50000"/>
            </a:avLst>
          </a:pr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28" name="Text 20"/>
          <p:cNvSpPr/>
          <p:nvPr/>
        </p:nvSpPr>
        <p:spPr>
          <a:xfrm>
            <a:off x="3973195" y="3181350"/>
            <a:ext cx="772795" cy="749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1"/>
          <p:cNvSpPr/>
          <p:nvPr/>
        </p:nvSpPr>
        <p:spPr>
          <a:xfrm>
            <a:off x="3975735" y="4016375"/>
            <a:ext cx="772795" cy="749300"/>
          </a:xfrm>
          <a:prstGeom prst="roundRect">
            <a:avLst>
              <a:gd name="adj" fmla="val 50000"/>
            </a:avLst>
          </a:pr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30" name="Text 22"/>
          <p:cNvSpPr/>
          <p:nvPr/>
        </p:nvSpPr>
        <p:spPr>
          <a:xfrm>
            <a:off x="3975735" y="4016375"/>
            <a:ext cx="772795" cy="749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3"/>
          <p:cNvSpPr/>
          <p:nvPr/>
        </p:nvSpPr>
        <p:spPr>
          <a:xfrm>
            <a:off x="7320280" y="3182620"/>
            <a:ext cx="772160" cy="748030"/>
          </a:xfrm>
          <a:prstGeom prst="roundRect">
            <a:avLst>
              <a:gd name="adj" fmla="val 50000"/>
            </a:avLst>
          </a:pr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32" name="Text 24"/>
          <p:cNvSpPr/>
          <p:nvPr/>
        </p:nvSpPr>
        <p:spPr>
          <a:xfrm>
            <a:off x="7320280" y="3182620"/>
            <a:ext cx="772160" cy="748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25"/>
          <p:cNvSpPr/>
          <p:nvPr/>
        </p:nvSpPr>
        <p:spPr>
          <a:xfrm>
            <a:off x="7328535" y="4001770"/>
            <a:ext cx="772160" cy="748030"/>
          </a:xfrm>
          <a:prstGeom prst="roundRect">
            <a:avLst>
              <a:gd name="adj" fmla="val 50000"/>
            </a:avLst>
          </a:prstGeom>
          <a:solidFill>
            <a:srgbClr val="DD5142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34" name="Text 26"/>
          <p:cNvSpPr/>
          <p:nvPr/>
        </p:nvSpPr>
        <p:spPr>
          <a:xfrm>
            <a:off x="7328535" y="4001770"/>
            <a:ext cx="772160" cy="748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5" name="Image 6" descr="https://kimi-img.moonshot.cn/pub/slides/slides_tmpl/image/25-08-27-19:59:59-d2nf6fp8bjvh7rlj02s0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394575" y="3287395"/>
            <a:ext cx="598805" cy="539750"/>
          </a:xfrm>
          <a:prstGeom prst="rect">
            <a:avLst/>
          </a:prstGeom>
        </p:spPr>
      </p:pic>
      <p:pic>
        <p:nvPicPr>
          <p:cNvPr id="36" name="Image 7" descr="https://kimi-img.moonshot.cn/pub/slides/slides_tmpl/image/25-08-27-19:59:59-d2nf6fp8bjvh7rlj02sg.sv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411085" y="4105910"/>
            <a:ext cx="598805" cy="539750"/>
          </a:xfrm>
          <a:prstGeom prst="rect">
            <a:avLst/>
          </a:prstGeom>
        </p:spPr>
      </p:pic>
      <p:pic>
        <p:nvPicPr>
          <p:cNvPr id="37" name="Image 8" descr="https://kimi-img.moonshot.cn/pub/slides/slides_tmpl/image/25-08-27-19:59:59-d2nf6fp8bjvh7rlj02t0.sv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065905" y="3286760"/>
            <a:ext cx="598170" cy="539750"/>
          </a:xfrm>
          <a:prstGeom prst="rect">
            <a:avLst/>
          </a:prstGeom>
        </p:spPr>
      </p:pic>
      <p:pic>
        <p:nvPicPr>
          <p:cNvPr id="38" name="Image 9" descr="https://kimi-img.moonshot.cn/pub/slides/slides_tmpl/image/25-08-27-19:59:59-d2nf6fp8bjvh7rlj02tg.sv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4064635" y="4124960"/>
            <a:ext cx="598170" cy="5397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30275" y="5563870"/>
            <a:ext cx="2336165" cy="10772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RUGOGAMU NOELA </a:t>
            </a:r>
          </a:p>
          <a:p>
            <a:pPr>
              <a:lnSpc>
                <a:spcPct val="100000"/>
              </a:lnSpc>
            </a:pPr>
            <a:endParaRPr lang="en-US" sz="1600" b="1" dirty="0">
              <a:solidFill>
                <a:srgbClr val="000000"/>
              </a:solidFill>
              <a:latin typeface="Noto Sans SC" pitchFamily="34" charset="0"/>
              <a:ea typeface="Noto Sans SC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S23B38/016</a:t>
            </a:r>
          </a:p>
          <a:p>
            <a:pPr>
              <a:lnSpc>
                <a:spcPct val="10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</a:rPr>
              <a:t>B22775 </a:t>
            </a:r>
          </a:p>
        </p:txBody>
      </p:sp>
      <p:sp>
        <p:nvSpPr>
          <p:cNvPr id="7" name="Text 5"/>
          <p:cNvSpPr/>
          <p:nvPr/>
        </p:nvSpPr>
        <p:spPr>
          <a:xfrm>
            <a:off x="930275" y="6176530"/>
            <a:ext cx="233616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19187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19187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35642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35642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520974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520974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28015" y="2756535"/>
            <a:ext cx="8982710" cy="1678940"/>
          </a:xfrm>
          <a:prstGeom prst="roundRect">
            <a:avLst>
              <a:gd name="adj" fmla="val 50000"/>
            </a:avLst>
          </a:prstGeom>
          <a:solidFill>
            <a:srgbClr val="171717"/>
          </a:solidFill>
          <a:ln/>
        </p:spPr>
      </p:sp>
      <p:sp>
        <p:nvSpPr>
          <p:cNvPr id="17" name="Text 13"/>
          <p:cNvSpPr/>
          <p:nvPr/>
        </p:nvSpPr>
        <p:spPr>
          <a:xfrm>
            <a:off x="628015" y="2756535"/>
            <a:ext cx="8982710" cy="16789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01650" y="2773045"/>
            <a:ext cx="6964045" cy="1687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FDF1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8-27-19:59:59-d2nf6fp8bjvh7rlj032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04330" y="-19050"/>
            <a:ext cx="5229225" cy="72510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Framing the Challenge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125345" y="1523365"/>
            <a:ext cx="9336405" cy="2312035"/>
          </a:xfrm>
          <a:prstGeom prst="roundRect">
            <a:avLst>
              <a:gd name="adj" fmla="val 16667"/>
            </a:avLst>
          </a:prstGeom>
          <a:solidFill>
            <a:srgbClr val="B2C3F7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125345" y="1523365"/>
            <a:ext cx="9336405" cy="2312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124710" y="4008755"/>
            <a:ext cx="9337040" cy="2312035"/>
          </a:xfrm>
          <a:prstGeom prst="roundRect">
            <a:avLst>
              <a:gd name="adj" fmla="val 16667"/>
            </a:avLst>
          </a:prstGeom>
          <a:solidFill>
            <a:srgbClr val="B2C3F7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124710" y="4008755"/>
            <a:ext cx="9337040" cy="2312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604260" y="2623185"/>
            <a:ext cx="7141845" cy="929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Introducing Brain Sparks: A Cognitive Educational Recommender Tailored to Uganda. This innovative project aims to bridge the gap in digital education by providing locally relevant, personalized learning paths.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604260" y="1800225"/>
            <a:ext cx="5226685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</a:t>
            </a: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Title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731577" y="4827521"/>
            <a:ext cx="7141845" cy="14927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Presented by RUGOGAMU NOELA. </a:t>
            </a:r>
            <a:endParaRPr lang="en-US" sz="1400" dirty="0" smtClean="0">
              <a:solidFill>
                <a:srgbClr val="0D0D0D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Date</a:t>
            </a: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 December 7, 2025. </a:t>
            </a:r>
            <a:endParaRPr lang="en-US" sz="1400" dirty="0" smtClean="0">
              <a:solidFill>
                <a:srgbClr val="0D0D0D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endParaRPr lang="en-US" sz="1400" dirty="0" smtClean="0">
              <a:solidFill>
                <a:srgbClr val="0D0D0D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sz="1400" dirty="0" smtClean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This </a:t>
            </a:r>
            <a:r>
              <a:rPr lang="en-US" sz="14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represents a significant step towards making advanced technology education accessible to all Ugandans.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04260" y="4253865"/>
            <a:ext cx="5103495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Presenter Details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9000" y="648335"/>
            <a:ext cx="887666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Title: Brain Sparks</a:t>
            </a:r>
            <a:endParaRPr lang="en-US" sz="1600" dirty="0"/>
          </a:p>
        </p:txBody>
      </p:sp>
      <p:pic>
        <p:nvPicPr>
          <p:cNvPr id="13" name="Image 0" descr="https://kimi-img.moonshot.cn/pub/slides/slides_tmpl/image/25-08-27-19:59:58-d2nf6fh8bjvh7rlj01p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427210" y="1523365"/>
            <a:ext cx="1463040" cy="1368425"/>
          </a:xfrm>
          <a:prstGeom prst="rect">
            <a:avLst/>
          </a:prstGeom>
        </p:spPr>
      </p:pic>
      <p:pic>
        <p:nvPicPr>
          <p:cNvPr id="14" name="Image 1" descr="https://kimi-img.moonshot.cn/pub/slides/slides_tmpl/image/25-08-27-19:59:58-d2nf6fh8bjvh7rlj01p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283065" y="4008755"/>
            <a:ext cx="1463040" cy="1368425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8-27-19:59:58-d2nf6fh8bjvh7rlj025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37820" y="1360805"/>
            <a:ext cx="2805430" cy="58280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2383155"/>
          </a:xfrm>
          <a:prstGeom prst="roundRect">
            <a:avLst>
              <a:gd name="adj" fmla="val 0"/>
            </a:avLst>
          </a:prstGeom>
          <a:solidFill>
            <a:srgbClr val="ECE4CD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23831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2383155"/>
            <a:ext cx="12192000" cy="447611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2383155"/>
            <a:ext cx="12192000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56895" y="588010"/>
            <a:ext cx="2409825" cy="7473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D5142">
                  <a:alpha val="0"/>
                </a:srgbClr>
              </a:gs>
              <a:gs pos="10000">
                <a:srgbClr val="DD5142">
                  <a:alpha val="0"/>
                </a:srgbClr>
              </a:gs>
              <a:gs pos="100000">
                <a:srgbClr val="DD5142"/>
              </a:gs>
            </a:gsLst>
            <a:lin ang="1098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556895" y="588010"/>
            <a:ext cx="2409825" cy="747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3740" y="4184015"/>
            <a:ext cx="3692525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Uganda has over 27 million mobile users and 13 million internet users, yet digital literacy in advanced fields remains extremely low. Over 70% of learners struggle to access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high quality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digital learning materials.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3740" y="3197860"/>
            <a:ext cx="369189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Current Situation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485005" y="4184015"/>
            <a:ext cx="3692525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Students in rural areas face significant limitations due to unreliable internet, limited devices, and lack of contextualized content. This results in high dropout rates in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self learning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485005" y="3197860"/>
            <a:ext cx="369189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Rural Challenges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256270" y="4184015"/>
            <a:ext cx="3692525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digital divide is widening because existing tools are not designed with Uganda's context in mind. Brain Sparks addresses this by offering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context aware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, personalized learning.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256270" y="3197860"/>
            <a:ext cx="369189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Impact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2790" y="588010"/>
            <a:ext cx="632460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Digital Divide in Uganda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0" y="6475730"/>
            <a:ext cx="12192000" cy="383540"/>
          </a:xfrm>
          <a:prstGeom prst="roundRect">
            <a:avLst>
              <a:gd name="adj" fmla="val 0"/>
            </a:avLst>
          </a:prstGeom>
          <a:solidFill>
            <a:srgbClr val="C15145"/>
          </a:solidFill>
          <a:ln/>
        </p:spPr>
      </p:sp>
      <p:sp>
        <p:nvSpPr>
          <p:cNvPr id="16" name="Text 14"/>
          <p:cNvSpPr/>
          <p:nvPr/>
        </p:nvSpPr>
        <p:spPr>
          <a:xfrm>
            <a:off x="0" y="6475730"/>
            <a:ext cx="12192000" cy="383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1" descr="https://kimi-img.moonshot.cn/pub/slides/slides_tmpl/image/25-08-27-19:59:58-d2nf6fh8bjvh7rlj026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50250" y="2887345"/>
            <a:ext cx="1461135" cy="2120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4852035" cy="6860540"/>
          </a:xfrm>
          <a:prstGeom prst="roundRect">
            <a:avLst>
              <a:gd name="adj" fmla="val 0"/>
            </a:avLst>
          </a:prstGeom>
          <a:solidFill>
            <a:srgbClr val="F2E3C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4852035" cy="6860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51400" y="-8255"/>
            <a:ext cx="7354570" cy="686879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5" name="Text 3"/>
          <p:cNvSpPr/>
          <p:nvPr/>
        </p:nvSpPr>
        <p:spPr>
          <a:xfrm>
            <a:off x="4851400" y="-8255"/>
            <a:ext cx="7354570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6275" y="4191635"/>
            <a:ext cx="3973195" cy="237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Generic search engines provide irrelevant, unstructured information that does not account for Uganda's unique challenges. Brain Sparks solves this by integrating cognitive computing principles to deliver tailored educational content.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76275" y="3276600"/>
            <a:ext cx="3973830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Issue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8335" y="1033463"/>
            <a:ext cx="400177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Problem Statement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8-27-19:59:58-d2nf6fh8bjvh7rlj020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3425" y="2920365"/>
            <a:ext cx="1819910" cy="26416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349365" y="424815"/>
            <a:ext cx="5408930" cy="5295900"/>
          </a:xfrm>
          <a:custGeom>
            <a:avLst/>
            <a:gdLst/>
            <a:ahLst/>
            <a:cxnLst/>
            <a:rect l="l" t="t" r="r" b="b"/>
            <a:pathLst>
              <a:path w="5408930" h="5295900">
                <a:moveTo>
                  <a:pt x="2719518" y="0"/>
                </a:moveTo>
                <a:cubicBezTo>
                  <a:pt x="3415801" y="0"/>
                  <a:pt x="3980855" y="586830"/>
                  <a:pt x="3980855" y="1309946"/>
                </a:cubicBezTo>
                <a:cubicBezTo>
                  <a:pt x="3980855" y="1332393"/>
                  <a:pt x="3980083" y="1354840"/>
                  <a:pt x="3979311" y="1377287"/>
                </a:cubicBezTo>
                <a:lnTo>
                  <a:pt x="3979311" y="1378088"/>
                </a:lnTo>
                <a:lnTo>
                  <a:pt x="3987031" y="1376485"/>
                </a:lnTo>
                <a:cubicBezTo>
                  <a:pt x="4039522" y="1369270"/>
                  <a:pt x="4092785" y="1366063"/>
                  <a:pt x="4147593" y="1366063"/>
                </a:cubicBezTo>
                <a:cubicBezTo>
                  <a:pt x="4843876" y="1366063"/>
                  <a:pt x="5408930" y="1952893"/>
                  <a:pt x="5408930" y="2676009"/>
                </a:cubicBezTo>
                <a:cubicBezTo>
                  <a:pt x="5408930" y="3399124"/>
                  <a:pt x="4843876" y="3985954"/>
                  <a:pt x="4147593" y="3985954"/>
                </a:cubicBezTo>
                <a:cubicBezTo>
                  <a:pt x="4092785" y="3985954"/>
                  <a:pt x="4039522" y="3982748"/>
                  <a:pt x="3987031" y="3975533"/>
                </a:cubicBezTo>
                <a:lnTo>
                  <a:pt x="3980855" y="3974731"/>
                </a:lnTo>
                <a:lnTo>
                  <a:pt x="3980855" y="3985954"/>
                </a:lnTo>
                <a:cubicBezTo>
                  <a:pt x="3980855" y="4709070"/>
                  <a:pt x="3415801" y="5295900"/>
                  <a:pt x="2719518" y="5295900"/>
                </a:cubicBezTo>
                <a:cubicBezTo>
                  <a:pt x="2023235" y="5295900"/>
                  <a:pt x="1458180" y="4709070"/>
                  <a:pt x="1458180" y="3985954"/>
                </a:cubicBezTo>
                <a:lnTo>
                  <a:pt x="1458180" y="3969921"/>
                </a:lnTo>
                <a:lnTo>
                  <a:pt x="1453549" y="3970722"/>
                </a:lnTo>
                <a:cubicBezTo>
                  <a:pt x="1391022" y="3981144"/>
                  <a:pt x="1326952" y="3985954"/>
                  <a:pt x="1261337" y="3985954"/>
                </a:cubicBezTo>
                <a:cubicBezTo>
                  <a:pt x="565054" y="3985954"/>
                  <a:pt x="0" y="3399124"/>
                  <a:pt x="0" y="2676009"/>
                </a:cubicBezTo>
                <a:cubicBezTo>
                  <a:pt x="0" y="1952893"/>
                  <a:pt x="565054" y="1366063"/>
                  <a:pt x="1261337" y="1366063"/>
                </a:cubicBezTo>
                <a:cubicBezTo>
                  <a:pt x="1326952" y="1366063"/>
                  <a:pt x="1391022" y="1370873"/>
                  <a:pt x="1453549" y="1381295"/>
                </a:cubicBezTo>
                <a:lnTo>
                  <a:pt x="1460496" y="1382097"/>
                </a:lnTo>
                <a:lnTo>
                  <a:pt x="1459724" y="1377287"/>
                </a:lnTo>
                <a:cubicBezTo>
                  <a:pt x="1458952" y="1354840"/>
                  <a:pt x="1458180" y="1332393"/>
                  <a:pt x="1458180" y="1309946"/>
                </a:cubicBezTo>
                <a:cubicBezTo>
                  <a:pt x="1458180" y="586830"/>
                  <a:pt x="2023235" y="0"/>
                  <a:pt x="2719518" y="0"/>
                </a:cubicBezTo>
                <a:close/>
              </a:path>
            </a:pathLst>
          </a:custGeom>
          <a:solidFill>
            <a:srgbClr val="DD5142"/>
          </a:solidFill>
          <a:ln/>
        </p:spPr>
      </p:sp>
      <p:sp>
        <p:nvSpPr>
          <p:cNvPr id="11" name="Text 8"/>
          <p:cNvSpPr/>
          <p:nvPr/>
        </p:nvSpPr>
        <p:spPr>
          <a:xfrm>
            <a:off x="6349365" y="424815"/>
            <a:ext cx="5408930" cy="529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8-27-19:59:58-d2nf6fh8bjvh7rlj021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307965" y="40640"/>
            <a:ext cx="5450840" cy="685800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8-27-19:59:58-d2nf6fh8bjvh7rlj022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906000" y="4290060"/>
            <a:ext cx="2076450" cy="1517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Goals &amp; Blueprint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solidFill>
            <a:srgbClr val="B2C3F7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31165" y="2264410"/>
            <a:ext cx="3321685" cy="3911600"/>
          </a:xfrm>
          <a:prstGeom prst="roundRect">
            <a:avLst>
              <a:gd name="adj" fmla="val 12504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31165" y="2264410"/>
            <a:ext cx="3321685" cy="391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428355" y="2264410"/>
            <a:ext cx="3321685" cy="3911600"/>
          </a:xfrm>
          <a:prstGeom prst="roundRect">
            <a:avLst>
              <a:gd name="adj" fmla="val 12736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428355" y="2264410"/>
            <a:ext cx="3321685" cy="391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30530" y="446405"/>
            <a:ext cx="11323955" cy="1580515"/>
          </a:xfrm>
          <a:prstGeom prst="roundRect">
            <a:avLst>
              <a:gd name="adj" fmla="val 16667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30530" y="446405"/>
            <a:ext cx="11323955" cy="1580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05780" y="2525395"/>
            <a:ext cx="2823210" cy="1935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31800" y="3620770"/>
            <a:ext cx="3195955" cy="19020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Create an NLP module for intent and topic extraction, build a knowledge graph linking concepts and resources, integrate a feedback system, develop a </a:t>
            </a:r>
            <a:r>
              <a:rPr lang="en-US" sz="1400" dirty="0" smtClean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friendly </a:t>
            </a: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 interface, and evaluate the system's performance.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31800" y="2634615"/>
            <a:ext cx="3108960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Specific Objectives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428355" y="3620770"/>
            <a:ext cx="318071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This project aligns with SDG 4 (Quality Education) and SDG 9 (Industry, Innovation, and Infrastructure) by providing inclusive, localized learning paths and fostering technological innovation.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28355" y="2634615"/>
            <a:ext cx="31807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Alignment with SDGs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0075" y="1151890"/>
            <a:ext cx="10921365" cy="6076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main goal is to design and build a cognitive educational recommender agent that fully incorporates the four pillars of cognitive computing: Understand, Reason, Learn, and Interact.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1345" y="641985"/>
            <a:ext cx="1091946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General Objective</a:t>
            </a:r>
            <a:endParaRPr lang="en-US" sz="1600" dirty="0"/>
          </a:p>
        </p:txBody>
      </p:sp>
      <p:pic>
        <p:nvPicPr>
          <p:cNvPr id="17" name="Image 0" descr="https://kimi-img.moonshot.cn/pub/slides/slides_tmpl/image/25-08-27-19:59:59-d2nf6fp8bjvh7rlj02m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867660" y="2455545"/>
            <a:ext cx="4704715" cy="55791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B2C3F7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-31115" y="0"/>
            <a:ext cx="12236450" cy="140525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5" name="Text 3"/>
          <p:cNvSpPr/>
          <p:nvPr/>
        </p:nvSpPr>
        <p:spPr>
          <a:xfrm>
            <a:off x="-31115" y="0"/>
            <a:ext cx="12236450" cy="1405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5154295"/>
            <a:ext cx="12236450" cy="1704340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5154295"/>
            <a:ext cx="12236450" cy="17043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08-27-19:59:59-d2nf6fp8bjvh7rlj028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2110" y="920115"/>
            <a:ext cx="10976610" cy="6207125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8-27-19:59:59-d2nf6fp8bjvh7rlj029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73700" y="2167255"/>
            <a:ext cx="4305300" cy="123825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9:59-d2nf6fp8bjvh7rlj02a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51280" y="2167255"/>
            <a:ext cx="4305300" cy="12382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26895" y="3291205"/>
            <a:ext cx="3715385" cy="14927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project followed an agile methodology over two weeks, with daily tasks, quick tests, and iterations. Development was </a:t>
            </a:r>
            <a:r>
              <a:rPr lang="en-US" sz="1400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version controlled </a:t>
            </a: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 GitHub for </a:t>
            </a:r>
            <a:r>
              <a:rPr lang="en-US" sz="1400" dirty="0" smtClean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transparency.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827530" y="2540635"/>
            <a:ext cx="3714115" cy="51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Agile Approach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5855970" y="3291205"/>
            <a:ext cx="3681095" cy="1768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Week 1 focused on data acquisition, NLP processing, and knowledge graph construction. Week 2 involved integrating the recommendation engine, developing the user interface, and conducting evaluations.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850255" y="2540635"/>
            <a:ext cx="3801745" cy="51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Weekly Breakdown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762635" y="389890"/>
            <a:ext cx="2409825" cy="7473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BB7F5">
                  <a:alpha val="0"/>
                </a:srgbClr>
              </a:gs>
              <a:gs pos="10000">
                <a:srgbClr val="9BB7F5">
                  <a:alpha val="0"/>
                </a:srgbClr>
              </a:gs>
              <a:gs pos="100000">
                <a:srgbClr val="9BB7F5"/>
              </a:gs>
            </a:gsLst>
            <a:lin ang="10980000" scaled="1"/>
          </a:gradFill>
          <a:ln/>
        </p:spPr>
      </p:sp>
      <p:sp>
        <p:nvSpPr>
          <p:cNvPr id="18" name="Text 11"/>
          <p:cNvSpPr/>
          <p:nvPr/>
        </p:nvSpPr>
        <p:spPr>
          <a:xfrm>
            <a:off x="762635" y="389890"/>
            <a:ext cx="2409825" cy="747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061085" y="449580"/>
            <a:ext cx="817054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Methodology at a Glance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1194</Words>
  <Application>Microsoft Office PowerPoint</Application>
  <PresentationFormat>Widescreen</PresentationFormat>
  <Paragraphs>139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Noto Sans SC</vt:lpstr>
      <vt:lpstr>Calibri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Sparks: Cognitive Learning for Uganda</dc:title>
  <dc:subject>Brain Sparks: Cognitive Learning for Uganda</dc:subject>
  <dc:creator>Kimi</dc:creator>
  <cp:lastModifiedBy>NOELA RUGOGAMU</cp:lastModifiedBy>
  <cp:revision>2</cp:revision>
  <dcterms:created xsi:type="dcterms:W3CDTF">2025-12-07T16:12:00Z</dcterms:created>
  <dcterms:modified xsi:type="dcterms:W3CDTF">2025-12-07T16:38:34Z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{"Label":"Brain Sparks: Cognitive Learning for Uganda","ContentProducer":"001191110108MACG2KBH8F10000","ProduceID":"d4qq50fgt7edeenemdpg","ReservedCode1":"","ContentPropagator":"001191110108MACG2KBH8F20000","PropagateID":"d4qq50fgt7edeenemdpg","ReservedCo</vt:lpwstr>
  </property>
</Properties>
</file>